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60" r:id="rId5"/>
    <p:sldId id="263" r:id="rId6"/>
    <p:sldId id="264" r:id="rId7"/>
    <p:sldId id="266" r:id="rId8"/>
    <p:sldId id="267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418A-5C0C-4B3A-93EF-A40E02C157D7}" type="datetimeFigureOut">
              <a:rPr lang="cs-CZ" smtClean="0"/>
              <a:pPr/>
              <a:t>1.10.2009</a:t>
            </a:fld>
            <a:endParaRPr lang="en-GB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418A-5C0C-4B3A-93EF-A40E02C157D7}" type="datetimeFigureOut">
              <a:rPr lang="cs-CZ" smtClean="0"/>
              <a:pPr/>
              <a:t>1.10.2009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418A-5C0C-4B3A-93EF-A40E02C157D7}" type="datetimeFigureOut">
              <a:rPr lang="cs-CZ" smtClean="0"/>
              <a:pPr/>
              <a:t>1.10.2009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418A-5C0C-4B3A-93EF-A40E02C157D7}" type="datetimeFigureOut">
              <a:rPr lang="cs-CZ" smtClean="0"/>
              <a:pPr/>
              <a:t>1.10.2009</a:t>
            </a:fld>
            <a:endParaRPr lang="en-GB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418A-5C0C-4B3A-93EF-A40E02C157D7}" type="datetimeFigureOut">
              <a:rPr lang="cs-CZ" smtClean="0"/>
              <a:pPr/>
              <a:t>1.10.2009</a:t>
            </a:fld>
            <a:endParaRPr lang="en-GB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418A-5C0C-4B3A-93EF-A40E02C157D7}" type="datetimeFigureOut">
              <a:rPr lang="cs-CZ" smtClean="0"/>
              <a:pPr/>
              <a:t>1.10.2009</a:t>
            </a:fld>
            <a:endParaRPr lang="en-GB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418A-5C0C-4B3A-93EF-A40E02C157D7}" type="datetimeFigureOut">
              <a:rPr lang="cs-CZ" smtClean="0"/>
              <a:pPr/>
              <a:t>1.10.2009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418A-5C0C-4B3A-93EF-A40E02C157D7}" type="datetimeFigureOut">
              <a:rPr lang="cs-CZ" smtClean="0"/>
              <a:pPr/>
              <a:t>1.10.2009</a:t>
            </a:fld>
            <a:endParaRPr lang="en-GB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418A-5C0C-4B3A-93EF-A40E02C157D7}" type="datetimeFigureOut">
              <a:rPr lang="cs-CZ" smtClean="0"/>
              <a:pPr/>
              <a:t>1.10.2009</a:t>
            </a:fld>
            <a:endParaRPr lang="en-GB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418A-5C0C-4B3A-93EF-A40E02C157D7}" type="datetimeFigureOut">
              <a:rPr lang="cs-CZ" smtClean="0"/>
              <a:pPr/>
              <a:t>1.10.2009</a:t>
            </a:fld>
            <a:endParaRPr lang="en-GB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3418A-5C0C-4B3A-93EF-A40E02C157D7}" type="datetimeFigureOut">
              <a:rPr lang="cs-CZ" smtClean="0"/>
              <a:pPr/>
              <a:t>1.10.2009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BB3418A-5C0C-4B3A-93EF-A40E02C157D7}" type="datetimeFigureOut">
              <a:rPr lang="cs-CZ" smtClean="0"/>
              <a:pPr/>
              <a:t>1.10.2009</a:t>
            </a:fld>
            <a:endParaRPr lang="en-GB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B8FE617-0F96-48A9-AA97-4CE3C35459A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459041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cs-CZ" sz="5400" dirty="0" smtClean="0">
                <a:latin typeface="Times New Roman" pitchFamily="18" charset="0"/>
                <a:cs typeface="Times New Roman" pitchFamily="18" charset="0"/>
              </a:rPr>
              <a:t>FYZIKÁLNÍ VELIČINY A JEJICH JEDNOTKY</a:t>
            </a:r>
            <a:endParaRPr lang="en-GB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2910" y="785794"/>
            <a:ext cx="8001056" cy="5929354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§"/>
            </a:pPr>
            <a:endParaRPr lang="cs-CZ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Zkoumáním fyzikálních objektů (např. polí, těles) zjišťujeme že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algn="just">
              <a:buFont typeface="Wingdings" pitchFamily="2" charset="2"/>
              <a:buChar char="§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zkoumané objekty mají dané vlastnosti, </a:t>
            </a:r>
          </a:p>
          <a:p>
            <a:pPr lvl="1" algn="just">
              <a:buFont typeface="Wingdings" pitchFamily="2" charset="2"/>
              <a:buChar char="§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nacházejí se v určitých stavech,</a:t>
            </a:r>
          </a:p>
          <a:p>
            <a:pPr lvl="1" algn="just">
              <a:buFont typeface="Wingdings" pitchFamily="2" charset="2"/>
              <a:buChar char="§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na nich nebo mezi nimi mohou probíhat různé děje.</a:t>
            </a:r>
          </a:p>
          <a:p>
            <a:pPr algn="just">
              <a:buFont typeface="Wingdings" pitchFamily="2" charset="2"/>
              <a:buChar char="§"/>
            </a:pP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Fyzikální vlastnosti, stavy  nebo změny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, jenž můžeme měřit, jsou charakterizovány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fyzikálními veličinami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§"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Příklad fyzikálních veličin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: délka, hmotnost, teplota, elektrický proud, apod.</a:t>
            </a:r>
          </a:p>
          <a:p>
            <a:pPr algn="just">
              <a:buFont typeface="Wingdings" pitchFamily="2" charset="2"/>
              <a:buChar char="§"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Fyzikální veličiny mají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dva typy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stránek hodnocení:</a:t>
            </a:r>
          </a:p>
          <a:p>
            <a:pPr lvl="1" algn="just">
              <a:buFont typeface="Wingdings" pitchFamily="2" charset="2"/>
              <a:buChar char="§"/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kvalitativní stránka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– vyjadřuje vlastnost společnou různým fyzikálním objektům</a:t>
            </a:r>
          </a:p>
          <a:p>
            <a:pPr lvl="1" algn="just">
              <a:buFont typeface="Wingdings" pitchFamily="2" charset="2"/>
              <a:buChar char="§"/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kvantitativní stránka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– vyjadřuje stupeň, intenzitu, velikost této vlastnosti.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42915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Výsledek měřené veličiny závisí na volbě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jednotky fyzikální veličiny (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stručně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jednotka)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§"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U fyzikálních veličin, které jsou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vektory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určujeme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velikost vektoru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, jeho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směr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, případně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umístnění vektoru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 daném bodě. </a:t>
            </a:r>
          </a:p>
          <a:p>
            <a:pPr algn="just">
              <a:buFont typeface="Wingdings" pitchFamily="2" charset="2"/>
              <a:buChar char="§"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 ČR se mohou používat pouze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zákonné jednotky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vycházející z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Mezinárodní soustavy jednotek (SI). </a:t>
            </a:r>
            <a:endParaRPr lang="en-GB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85736"/>
            <a:ext cx="8229600" cy="1143000"/>
          </a:xfrm>
        </p:spPr>
        <p:txBody>
          <a:bodyPr/>
          <a:lstStyle/>
          <a:p>
            <a:pPr algn="ctr"/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DĚLENÍ JEDNOTEK</a:t>
            </a:r>
            <a:endParaRPr lang="en-GB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Zástupný symbol pro obsah 1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072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endParaRPr lang="cs-CZ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Základní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jednotky (SI)</a:t>
            </a:r>
          </a:p>
          <a:p>
            <a:pPr lvl="1" algn="just">
              <a:buFont typeface="Wingdings" pitchFamily="2" charset="2"/>
              <a:buChar char="§"/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metr [m], kilogram [kg], sekunda [s], ampér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[A], Kelvin [K], mol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[mol], kandela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[cd]</a:t>
            </a:r>
          </a:p>
          <a:p>
            <a:pPr lvl="1" algn="just">
              <a:buFont typeface="Wingdings" pitchFamily="2" charset="2"/>
              <a:buChar char="§"/>
            </a:pPr>
            <a:endParaRPr lang="cs-CZ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Odvozené jednotky</a:t>
            </a:r>
          </a:p>
          <a:p>
            <a:pPr lvl="1" algn="just">
              <a:buFont typeface="Wingdings" pitchFamily="2" charset="2"/>
              <a:buChar char="§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Odvozené jednotky (např. newton) jsou jednotky, které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odvozují ze základních jednotek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pomocí fyzikálních vzorců. Mezi odvozené jednotky se také řadí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radián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lvl="1" algn="just">
              <a:buFont typeface="Wingdings" pitchFamily="2" charset="2"/>
              <a:buChar char="§"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Násobky a díly jednotek</a:t>
            </a:r>
          </a:p>
          <a:p>
            <a:pPr lvl="1" algn="just">
              <a:buFont typeface="Wingdings" pitchFamily="2" charset="2"/>
              <a:buChar char="§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Tvoří se ze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základních a odvozených jednotek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násobením, nebo dělením vhodnou mocninou deseti (</a:t>
            </a:r>
            <a:r>
              <a:rPr lang="cs-CZ" sz="2400" dirty="0" err="1" smtClean="0">
                <a:latin typeface="Times New Roman" pitchFamily="18" charset="0"/>
                <a:cs typeface="Times New Roman" pitchFamily="18" charset="0"/>
              </a:rPr>
              <a:t>kN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, mm, MPa). 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MĚŘENÍ FYZIKÁLNÍCH JEDNOTEK</a:t>
            </a:r>
            <a:endParaRPr lang="en-GB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Měření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je soubor experimentálních metod, jejíž cílem je stanovit hodnotu měřené veličiny.</a:t>
            </a:r>
          </a:p>
          <a:p>
            <a:pPr algn="just">
              <a:buFont typeface="Wingdings" pitchFamily="2" charset="2"/>
              <a:buChar char="§"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K měření fyzikálních veličin se používají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měřidla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(posuvné měřidlo, tvrdoměr, váhy,..).</a:t>
            </a:r>
          </a:p>
          <a:p>
            <a:pPr algn="just">
              <a:buFont typeface="Wingdings" pitchFamily="2" charset="2"/>
              <a:buChar char="§"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Měřící metoda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je způsob, jakým poté na základě měřícího principu měříme danou fyzikální veličinu.</a:t>
            </a:r>
          </a:p>
          <a:p>
            <a:pPr algn="just">
              <a:buFont typeface="Wingdings" pitchFamily="2" charset="2"/>
              <a:buChar char="§"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04800" y="1285860"/>
            <a:ext cx="8196290" cy="5572140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Měřící metody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dělíme podle různých hledisek na:</a:t>
            </a:r>
          </a:p>
          <a:p>
            <a:pPr algn="just">
              <a:buFont typeface="Wingdings" pitchFamily="2" charset="2"/>
              <a:buChar char="§"/>
            </a:pPr>
            <a:endParaRPr lang="cs-CZ" sz="8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Wingdings" pitchFamily="2" charset="2"/>
              <a:buChar char="§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metody přímé 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–  hodnota je získána přímým srovnáním se známou hodnotou téže veličiny (např. měření délky),</a:t>
            </a:r>
          </a:p>
          <a:p>
            <a:pPr lvl="1" algn="just">
              <a:buNone/>
            </a:pPr>
            <a:endParaRPr lang="cs-CZ" sz="9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Wingdings" pitchFamily="2" charset="2"/>
              <a:buChar char="§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metody nepřímé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– hodnota se stanovuje na základě určitého fyzikálního vztahu z hodnot jiných veličin (např. hustota látky),</a:t>
            </a:r>
          </a:p>
          <a:p>
            <a:pPr lvl="1" algn="just">
              <a:buNone/>
            </a:pPr>
            <a:endParaRPr lang="cs-CZ" sz="8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Wingdings" pitchFamily="2" charset="2"/>
              <a:buChar char="§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metoda nezávislá neboli absolutní hodnota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– poskytuje přímo hodnotu měřené veličiny ve zvolených jednotkách,</a:t>
            </a:r>
          </a:p>
          <a:p>
            <a:pPr lvl="1" algn="just">
              <a:buNone/>
            </a:pPr>
            <a:endParaRPr lang="cs-CZ" sz="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Wingdings" pitchFamily="2" charset="2"/>
              <a:buChar char="§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srovnávací neboli relativní metoda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– poskytuje jen poměrnou hodnotu měřené veličiny, např. měření hustoty tělesa na základě Archimédova zákona.</a:t>
            </a:r>
            <a:endParaRPr lang="en-GB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671546" y="214290"/>
            <a:ext cx="8686800" cy="838200"/>
          </a:xfrm>
        </p:spPr>
        <p:txBody>
          <a:bodyPr/>
          <a:lstStyle/>
          <a:p>
            <a:r>
              <a:rPr lang="cs-C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Zpracování výsledků měření</a:t>
            </a:r>
            <a:endParaRPr lang="en-GB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Při každém měřením se dopouštíme chyb způsobené lidským faktorem nebo nepřesností měřících zařízení.</a:t>
            </a:r>
          </a:p>
          <a:p>
            <a:pPr>
              <a:buFont typeface="Wingdings" pitchFamily="2" charset="2"/>
              <a:buChar char="§"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Chyby lze dělit do dvou skupin:</a:t>
            </a:r>
          </a:p>
          <a:p>
            <a:pPr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Soustavné chyby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2">
              <a:buFont typeface="Wingdings" pitchFamily="2" charset="2"/>
              <a:buChar char="§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vznikají z nedokonalosti měřící metody, z chyby použitého stroje a mají svou chybu v pozorovateli</a:t>
            </a:r>
          </a:p>
          <a:p>
            <a:pPr lvl="2">
              <a:buFont typeface="Wingdings" pitchFamily="2" charset="2"/>
              <a:buChar char="§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při měření se vyskytují pravidelně a mají stálý vliv na výsledek měření</a:t>
            </a:r>
          </a:p>
          <a:p>
            <a:pPr lvl="2">
              <a:buFont typeface="Wingdings" pitchFamily="2" charset="2"/>
              <a:buChar char="§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výsledek se buď zmenšuje nebo zvětšuje.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00100" y="1142984"/>
            <a:ext cx="7686700" cy="550072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Náhodné chyby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>
              <a:buFont typeface="Wingdings" pitchFamily="2" charset="2"/>
              <a:buChar char="§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jsou výsledkem nepravidelných vlivů</a:t>
            </a:r>
          </a:p>
          <a:p>
            <a:pPr lvl="1">
              <a:buFont typeface="Wingdings" pitchFamily="2" charset="2"/>
              <a:buChar char="§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opakované měření jedné veličiny se poněkud liší</a:t>
            </a:r>
          </a:p>
          <a:p>
            <a:pPr lvl="1">
              <a:buFont typeface="Wingdings" pitchFamily="2" charset="2"/>
              <a:buChar char="§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hodnoty jsou rozptýleny kolem střední hodnoty</a:t>
            </a:r>
          </a:p>
          <a:p>
            <a:pPr lvl="1">
              <a:buFont typeface="Wingdings" pitchFamily="2" charset="2"/>
              <a:buChar char="§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náhodné chyby nelze odstranit</a:t>
            </a: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endParaRPr lang="cs-CZ" sz="2400" dirty="0" smtClean="0"/>
          </a:p>
          <a:p>
            <a:pPr>
              <a:buFont typeface="Wingdings" pitchFamily="2" charset="2"/>
              <a:buChar char="§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Aritmetický průměr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Font typeface="Wingdings" pitchFamily="2" charset="2"/>
              <a:buChar char="§"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Střední chyba aritmetického průměru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§"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Relativní chyba se vyjadřuje v %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4000496" y="3571876"/>
          <a:ext cx="1431493" cy="854073"/>
        </p:xfrm>
        <a:graphic>
          <a:graphicData uri="http://schemas.openxmlformats.org/presentationml/2006/ole">
            <p:oleObj spid="_x0000_s19461" name="Rovnice" r:id="rId3" imgW="723600" imgH="431640" progId="Equation.3">
              <p:embed/>
            </p:oleObj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5643570" y="5643585"/>
          <a:ext cx="1714499" cy="857249"/>
        </p:xfrm>
        <a:graphic>
          <a:graphicData uri="http://schemas.openxmlformats.org/presentationml/2006/ole">
            <p:oleObj spid="_x0000_s19463" name="Rovnice" r:id="rId4" imgW="812520" imgH="406080" progId="Equation.3">
              <p:embed/>
            </p:oleObj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6143636" y="4279353"/>
          <a:ext cx="1857369" cy="1078473"/>
        </p:xfrm>
        <a:graphic>
          <a:graphicData uri="http://schemas.openxmlformats.org/presentationml/2006/ole">
            <p:oleObj spid="_x0000_s19464" name="Rovnice" r:id="rId5" imgW="1180800" imgH="685800" progId="Equation.3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Vlastní 13">
      <a:dk1>
        <a:srgbClr val="00B050"/>
      </a:dk1>
      <a:lt1>
        <a:srgbClr val="1FADCC"/>
      </a:lt1>
      <a:dk2>
        <a:srgbClr val="232323"/>
      </a:dk2>
      <a:lt2>
        <a:srgbClr val="D8D8D8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473</TotalTime>
  <Words>472</Words>
  <Application>Microsoft Office PowerPoint</Application>
  <PresentationFormat>Předvádění na obrazovce 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Cesta</vt:lpstr>
      <vt:lpstr>Rovnice</vt:lpstr>
      <vt:lpstr>FYZIKÁLNÍ VELIČINY A JEJICH JEDNOTKY</vt:lpstr>
      <vt:lpstr>Snímek 2</vt:lpstr>
      <vt:lpstr>Snímek 3</vt:lpstr>
      <vt:lpstr>DĚLENÍ JEDNOTEK</vt:lpstr>
      <vt:lpstr>MĚŘENÍ FYZIKÁLNÍCH JEDNOTEK</vt:lpstr>
      <vt:lpstr>Snímek 6</vt:lpstr>
      <vt:lpstr>Zpracování výsledků měření</vt:lpstr>
      <vt:lpstr>Snímek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FYZIKÁLNÍ VELIČINY A JEJICH JEDNOTKY</dc:title>
  <dc:creator>Kubisova</dc:creator>
  <cp:lastModifiedBy>Kubisova</cp:lastModifiedBy>
  <cp:revision>7</cp:revision>
  <dcterms:created xsi:type="dcterms:W3CDTF">2009-09-16T19:19:34Z</dcterms:created>
  <dcterms:modified xsi:type="dcterms:W3CDTF">2009-10-01T19:10:30Z</dcterms:modified>
</cp:coreProperties>
</file>